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78" r:id="rId3"/>
    <p:sldId id="281" r:id="rId4"/>
    <p:sldId id="257" r:id="rId5"/>
    <p:sldId id="259" r:id="rId6"/>
    <p:sldId id="264" r:id="rId7"/>
    <p:sldId id="282" r:id="rId8"/>
    <p:sldId id="283" r:id="rId9"/>
    <p:sldId id="284" r:id="rId10"/>
    <p:sldId id="285" r:id="rId11"/>
    <p:sldId id="286" r:id="rId12"/>
    <p:sldId id="287" r:id="rId13"/>
    <p:sldId id="288" r:id="rId14"/>
    <p:sldId id="289" r:id="rId15"/>
    <p:sldId id="290" r:id="rId16"/>
    <p:sldId id="260" r:id="rId17"/>
    <p:sldId id="273" r:id="rId18"/>
    <p:sldId id="261" r:id="rId19"/>
    <p:sldId id="291" r:id="rId20"/>
    <p:sldId id="292" r:id="rId21"/>
    <p:sldId id="293" r:id="rId22"/>
    <p:sldId id="277" r:id="rId23"/>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53" autoAdjust="0"/>
    <p:restoredTop sz="94662" autoAdjust="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Всего закупок, тыс.руб</c:v>
                </c:pt>
              </c:strCache>
            </c:strRef>
          </c:tx>
          <c:cat>
            <c:strRef>
              <c:f>Лист1!$A$2:$A$3</c:f>
              <c:strCache>
                <c:ptCount val="2"/>
                <c:pt idx="0">
                  <c:v>2017</c:v>
                </c:pt>
                <c:pt idx="1">
                  <c:v>9 мес.2018</c:v>
                </c:pt>
              </c:strCache>
            </c:strRef>
          </c:cat>
          <c:val>
            <c:numRef>
              <c:f>Лист1!$B$2:$B$3</c:f>
              <c:numCache>
                <c:formatCode>General</c:formatCode>
                <c:ptCount val="2"/>
                <c:pt idx="0">
                  <c:v>430986</c:v>
                </c:pt>
                <c:pt idx="1">
                  <c:v>363617</c:v>
                </c:pt>
              </c:numCache>
            </c:numRef>
          </c:val>
        </c:ser>
        <c:ser>
          <c:idx val="1"/>
          <c:order val="1"/>
          <c:tx>
            <c:strRef>
              <c:f>Лист1!$C$1</c:f>
              <c:strCache>
                <c:ptCount val="1"/>
                <c:pt idx="0">
                  <c:v>Закупок у ЕП, тыс.руб</c:v>
                </c:pt>
              </c:strCache>
            </c:strRef>
          </c:tx>
          <c:cat>
            <c:strRef>
              <c:f>Лист1!$A$2:$A$3</c:f>
              <c:strCache>
                <c:ptCount val="2"/>
                <c:pt idx="0">
                  <c:v>2017</c:v>
                </c:pt>
                <c:pt idx="1">
                  <c:v>9 мес.2018</c:v>
                </c:pt>
              </c:strCache>
            </c:strRef>
          </c:cat>
          <c:val>
            <c:numRef>
              <c:f>Лист1!$C$2:$C$3</c:f>
              <c:numCache>
                <c:formatCode>General</c:formatCode>
                <c:ptCount val="2"/>
                <c:pt idx="0">
                  <c:v>270383</c:v>
                </c:pt>
                <c:pt idx="1">
                  <c:v>230121</c:v>
                </c:pt>
              </c:numCache>
            </c:numRef>
          </c:val>
        </c:ser>
        <c:axId val="83205504"/>
        <c:axId val="83211392"/>
      </c:barChart>
      <c:catAx>
        <c:axId val="83205504"/>
        <c:scaling>
          <c:orientation val="minMax"/>
        </c:scaling>
        <c:axPos val="b"/>
        <c:tickLblPos val="nextTo"/>
        <c:crossAx val="83211392"/>
        <c:crosses val="autoZero"/>
        <c:auto val="1"/>
        <c:lblAlgn val="ctr"/>
        <c:lblOffset val="100"/>
      </c:catAx>
      <c:valAx>
        <c:axId val="83211392"/>
        <c:scaling>
          <c:orientation val="minMax"/>
        </c:scaling>
        <c:axPos val="l"/>
        <c:majorGridlines/>
        <c:numFmt formatCode="General" sourceLinked="1"/>
        <c:tickLblPos val="nextTo"/>
        <c:crossAx val="83205504"/>
        <c:crosses val="autoZero"/>
        <c:crossBetween val="between"/>
      </c:valAx>
    </c:plotArea>
    <c:legend>
      <c:legendPos val="r"/>
      <c:layout/>
    </c:legend>
    <c:plotVisOnly val="1"/>
    <c:dispBlanksAs val="gap"/>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5CBA551-8B78-4F23-A4B4-81C000D56BC7}" type="datetimeFigureOut">
              <a:rPr lang="ru-RU" smtClean="0"/>
              <a:pPr/>
              <a:t>29.11.2018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34AD46-8A31-4E7D-828E-A07F63E77AB1}"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5CBA551-8B78-4F23-A4B4-81C000D56BC7}" type="datetimeFigureOut">
              <a:rPr lang="ru-RU" smtClean="0"/>
              <a:pPr/>
              <a:t>29.11.2018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34AD46-8A31-4E7D-828E-A07F63E77AB1}"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5CBA551-8B78-4F23-A4B4-81C000D56BC7}" type="datetimeFigureOut">
              <a:rPr lang="ru-RU" smtClean="0"/>
              <a:pPr/>
              <a:t>29.11.2018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34AD46-8A31-4E7D-828E-A07F63E77AB1}"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5CBA551-8B78-4F23-A4B4-81C000D56BC7}" type="datetimeFigureOut">
              <a:rPr lang="ru-RU" smtClean="0"/>
              <a:pPr/>
              <a:t>29.11.2018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34AD46-8A31-4E7D-828E-A07F63E77AB1}"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5CBA551-8B78-4F23-A4B4-81C000D56BC7}" type="datetimeFigureOut">
              <a:rPr lang="ru-RU" smtClean="0"/>
              <a:pPr/>
              <a:t>29.11.2018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34AD46-8A31-4E7D-828E-A07F63E77AB1}"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5CBA551-8B78-4F23-A4B4-81C000D56BC7}" type="datetimeFigureOut">
              <a:rPr lang="ru-RU" smtClean="0"/>
              <a:pPr/>
              <a:t>29.11.2018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C34AD46-8A31-4E7D-828E-A07F63E77AB1}"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5CBA551-8B78-4F23-A4B4-81C000D56BC7}" type="datetimeFigureOut">
              <a:rPr lang="ru-RU" smtClean="0"/>
              <a:pPr/>
              <a:t>29.11.2018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C34AD46-8A31-4E7D-828E-A07F63E77AB1}"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5CBA551-8B78-4F23-A4B4-81C000D56BC7}" type="datetimeFigureOut">
              <a:rPr lang="ru-RU" smtClean="0"/>
              <a:pPr/>
              <a:t>29.11.2018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C34AD46-8A31-4E7D-828E-A07F63E77AB1}"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BA551-8B78-4F23-A4B4-81C000D56BC7}" type="datetimeFigureOut">
              <a:rPr lang="ru-RU" smtClean="0"/>
              <a:pPr/>
              <a:t>29.11.2018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C34AD46-8A31-4E7D-828E-A07F63E77AB1}"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5CBA551-8B78-4F23-A4B4-81C000D56BC7}" type="datetimeFigureOut">
              <a:rPr lang="ru-RU" smtClean="0"/>
              <a:pPr/>
              <a:t>29.11.2018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C34AD46-8A31-4E7D-828E-A07F63E77AB1}"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5CBA551-8B78-4F23-A4B4-81C000D56BC7}" type="datetimeFigureOut">
              <a:rPr lang="ru-RU" smtClean="0"/>
              <a:pPr/>
              <a:t>29.11.2018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C34AD46-8A31-4E7D-828E-A07F63E77AB1}"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5CBA551-8B78-4F23-A4B4-81C000D56BC7}" type="datetimeFigureOut">
              <a:rPr lang="ru-RU" smtClean="0"/>
              <a:pPr/>
              <a:t>29.11.2018</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C34AD46-8A31-4E7D-828E-A07F63E77AB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9" y="5805264"/>
            <a:ext cx="5040559" cy="576064"/>
          </a:xfrm>
        </p:spPr>
        <p:txBody>
          <a:bodyPr>
            <a:normAutofit fontScale="85000" lnSpcReduction="20000"/>
          </a:bodyPr>
          <a:lstStyle/>
          <a:p>
            <a:r>
              <a:rPr lang="ru-RU" dirty="0" smtClean="0"/>
              <a:t>Управление закупок и внешней реализации товаров и услуг</a:t>
            </a:r>
            <a:endParaRPr lang="ru-RU" dirty="0"/>
          </a:p>
        </p:txBody>
      </p:sp>
      <p:sp>
        <p:nvSpPr>
          <p:cNvPr id="2" name="Заголовок 1"/>
          <p:cNvSpPr>
            <a:spLocks noGrp="1"/>
          </p:cNvSpPr>
          <p:nvPr>
            <p:ph type="ctrTitle"/>
          </p:nvPr>
        </p:nvSpPr>
        <p:spPr>
          <a:xfrm>
            <a:off x="817581" y="1412776"/>
            <a:ext cx="7066787" cy="3512681"/>
          </a:xfrm>
        </p:spPr>
        <p:txBody>
          <a:bodyPr/>
          <a:lstStyle/>
          <a:p>
            <a:pPr marL="182880" indent="0" algn="ctr">
              <a:buNone/>
            </a:pPr>
            <a:r>
              <a:rPr lang="ru-RU" sz="3000" dirty="0" smtClean="0"/>
              <a:t>«Осуществление закупок в бюджетном учреждении, подведомственном Министерству высшего образования и науки Российской Федерации»</a:t>
            </a:r>
            <a:br>
              <a:rPr lang="ru-RU" sz="3000" dirty="0" smtClean="0"/>
            </a:br>
            <a:r>
              <a:rPr lang="ru-RU" sz="3000" dirty="0" smtClean="0"/>
              <a:t/>
            </a:r>
            <a:br>
              <a:rPr lang="ru-RU" sz="3000" dirty="0" smtClean="0"/>
            </a:br>
            <a:r>
              <a:rPr lang="ru-RU" sz="2400" b="0" dirty="0" smtClean="0"/>
              <a:t>29 ноября 2018 г</a:t>
            </a:r>
            <a:endParaRPr lang="ru-RU" sz="2400" b="0" dirty="0"/>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3529" y="332656"/>
            <a:ext cx="1944216" cy="985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083862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324" y="380789"/>
            <a:ext cx="6512511" cy="1143000"/>
          </a:xfrm>
        </p:spPr>
        <p:txBody>
          <a:bodyPr/>
          <a:lstStyle/>
          <a:p>
            <a:r>
              <a:rPr lang="ru-RU" sz="3000" dirty="0" smtClean="0"/>
              <a:t>Конкурентные и неконкурентные закупки</a:t>
            </a:r>
            <a:endParaRPr lang="ru-RU" sz="3000" dirty="0"/>
          </a:p>
        </p:txBody>
      </p:sp>
      <p:sp>
        <p:nvSpPr>
          <p:cNvPr id="3" name="Объект 2"/>
          <p:cNvSpPr>
            <a:spLocks noGrp="1"/>
          </p:cNvSpPr>
          <p:nvPr>
            <p:ph sz="quarter" idx="13"/>
          </p:nvPr>
        </p:nvSpPr>
        <p:spPr>
          <a:xfrm>
            <a:off x="827584" y="1643050"/>
            <a:ext cx="7920880" cy="5000660"/>
          </a:xfrm>
        </p:spPr>
        <p:txBody>
          <a:bodyPr>
            <a:noAutofit/>
          </a:bodyPr>
          <a:lstStyle/>
          <a:p>
            <a:pPr>
              <a:buNone/>
            </a:pPr>
            <a:r>
              <a:rPr lang="ru-RU" sz="1500" b="1" dirty="0" smtClean="0"/>
              <a:t>Закупка у единственного поставщика (223-ФЗ) может осуществляться в случаях:</a:t>
            </a:r>
          </a:p>
          <a:p>
            <a:pPr>
              <a:buNone/>
            </a:pPr>
            <a:endParaRPr lang="ru-RU" sz="1500" b="1" dirty="0" smtClean="0"/>
          </a:p>
          <a:p>
            <a:r>
              <a:rPr lang="ru-RU" sz="1500" dirty="0" smtClean="0"/>
              <a:t>1) когда в силу особенностей рынка соответствующей продукции конкуренция фактически отсутствует (безальтернативная закупка), либо</a:t>
            </a:r>
          </a:p>
          <a:p>
            <a:endParaRPr lang="ru-RU" sz="1500" dirty="0" smtClean="0"/>
          </a:p>
          <a:p>
            <a:r>
              <a:rPr lang="ru-RU" sz="1500" dirty="0" smtClean="0"/>
              <a:t>2) когда стоимость закупаемой Заказчиком продукции не превышает 500 000 (пятьсот тысяч) рублей (закупка малого объема), либо</a:t>
            </a:r>
          </a:p>
          <a:p>
            <a:endParaRPr lang="ru-RU" sz="1500" dirty="0" smtClean="0"/>
          </a:p>
          <a:p>
            <a:r>
              <a:rPr lang="ru-RU" sz="1500" dirty="0" smtClean="0"/>
              <a:t>3) когда имеют место быть объективные обстоятельства, из-за которых проведение закупки иным способом не представляется возможным (закупка по особым обстоятельствам), либо</a:t>
            </a:r>
          </a:p>
          <a:p>
            <a:endParaRPr lang="ru-RU" sz="1500" dirty="0" smtClean="0"/>
          </a:p>
          <a:p>
            <a:r>
              <a:rPr lang="ru-RU" sz="1500" dirty="0" smtClean="0"/>
              <a:t>4) когда заключается договор о сетевой форме реализации образовательных программ, в соответствии со статьей 15 Федерального закона от 29 декабря 2012г. № 273-ФЗ «Об образовании в Российской Федерации».</a:t>
            </a:r>
            <a:endParaRPr lang="ru-RU" sz="1500"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2637" y="348134"/>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86305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324" y="380789"/>
            <a:ext cx="6512511" cy="1143000"/>
          </a:xfrm>
        </p:spPr>
        <p:txBody>
          <a:bodyPr/>
          <a:lstStyle/>
          <a:p>
            <a:r>
              <a:rPr lang="ru-RU" sz="3000" dirty="0" smtClean="0"/>
              <a:t>Конкурентные и неконкурентные закупки</a:t>
            </a:r>
            <a:endParaRPr lang="ru-RU" sz="3000" dirty="0"/>
          </a:p>
        </p:txBody>
      </p:sp>
      <p:sp>
        <p:nvSpPr>
          <p:cNvPr id="3" name="Объект 2"/>
          <p:cNvSpPr>
            <a:spLocks noGrp="1"/>
          </p:cNvSpPr>
          <p:nvPr>
            <p:ph sz="quarter" idx="13"/>
          </p:nvPr>
        </p:nvSpPr>
        <p:spPr>
          <a:xfrm>
            <a:off x="827584" y="1643050"/>
            <a:ext cx="7920880" cy="5000660"/>
          </a:xfrm>
        </p:spPr>
        <p:txBody>
          <a:bodyPr>
            <a:noAutofit/>
          </a:bodyPr>
          <a:lstStyle/>
          <a:p>
            <a:pPr>
              <a:buNone/>
            </a:pPr>
            <a:r>
              <a:rPr lang="ru-RU" sz="1250" b="1" dirty="0" smtClean="0"/>
              <a:t>Безальтернативная закупка проводится в случаях, когда </a:t>
            </a:r>
            <a:br>
              <a:rPr lang="ru-RU" sz="1250" b="1" dirty="0" smtClean="0"/>
            </a:br>
            <a:r>
              <a:rPr lang="ru-RU" sz="1250" b="1" dirty="0" smtClean="0"/>
              <a:t>ее предметом являются:</a:t>
            </a:r>
            <a:endParaRPr lang="ru-RU" sz="1250" dirty="0" smtClean="0"/>
          </a:p>
          <a:p>
            <a:r>
              <a:rPr lang="ru-RU" sz="1250" dirty="0" smtClean="0"/>
              <a:t>1) продукция, которая относится к сфере деятельности субъектов естественных монополий в соответствии с Федеральным законом  от 17 августа 1995 г.  № 147-ФЗ «О естественных монополиях»;</a:t>
            </a:r>
          </a:p>
          <a:p>
            <a:r>
              <a:rPr lang="ru-RU" sz="1250" dirty="0" smtClean="0"/>
              <a:t>2) продукция, предоставление которой (включая выполнение работ, оказание услуг) может осуществляться исключительно органами исполнительной власти или подведомственными им государственными учреждениями, государственными унитарными предприятиями, иными юридическими лицами, соответствующие полномочия которых устанавливаются нормативными правовыми актами Российской Федерации, нормативными правовыми актами субъекта Российской Федерации;</a:t>
            </a:r>
          </a:p>
          <a:p>
            <a:r>
              <a:rPr lang="ru-RU" sz="1250" dirty="0" smtClean="0"/>
              <a:t>3) право на объект интеллектуальной собственности или  на продукцию, исключительные права на которую принадлежат правообладателю;</a:t>
            </a:r>
          </a:p>
          <a:p>
            <a:r>
              <a:rPr lang="ru-RU" sz="1250" dirty="0" smtClean="0"/>
              <a:t>4) произведения литературы и искусства определенных авторов, исполнения конкретных исполнителей, фонограммы конкретных изготовителей для нужд Заказчика в случае, если единственному лицу принадлежат исключительные права или исключительные лицензии на такие произведения, исполнения, фонограммы;</a:t>
            </a:r>
          </a:p>
          <a:p>
            <a:r>
              <a:rPr lang="ru-RU" sz="1250" dirty="0" smtClean="0"/>
              <a:t>5) печатные и электронные издания определенных авторов, услуги по предоставлению доступа к электронным изданиям для обеспечения деятельности Заказчика у издателей таких печатных и электронных изданий в случае, если указанным издателям принадлежат исключительные права на использование таких изданий;</a:t>
            </a:r>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2637" y="348134"/>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86305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324" y="380789"/>
            <a:ext cx="6512511" cy="1143000"/>
          </a:xfrm>
        </p:spPr>
        <p:txBody>
          <a:bodyPr/>
          <a:lstStyle/>
          <a:p>
            <a:r>
              <a:rPr lang="ru-RU" sz="3000" dirty="0" smtClean="0"/>
              <a:t>Конкурентные и неконкурентные закупки</a:t>
            </a:r>
            <a:endParaRPr lang="ru-RU" sz="3000" dirty="0"/>
          </a:p>
        </p:txBody>
      </p:sp>
      <p:sp>
        <p:nvSpPr>
          <p:cNvPr id="3" name="Объект 2"/>
          <p:cNvSpPr>
            <a:spLocks noGrp="1"/>
          </p:cNvSpPr>
          <p:nvPr>
            <p:ph sz="quarter" idx="13"/>
          </p:nvPr>
        </p:nvSpPr>
        <p:spPr>
          <a:xfrm>
            <a:off x="827584" y="1643050"/>
            <a:ext cx="7920880" cy="5000660"/>
          </a:xfrm>
        </p:spPr>
        <p:txBody>
          <a:bodyPr>
            <a:noAutofit/>
          </a:bodyPr>
          <a:lstStyle/>
          <a:p>
            <a:pPr>
              <a:buNone/>
            </a:pPr>
            <a:r>
              <a:rPr lang="ru-RU" sz="1250" b="1" dirty="0" smtClean="0"/>
              <a:t>Безальтернативная закупка проводится в случаях, когда </a:t>
            </a:r>
            <a:br>
              <a:rPr lang="ru-RU" sz="1250" b="1" dirty="0" smtClean="0"/>
            </a:br>
            <a:r>
              <a:rPr lang="ru-RU" sz="1250" b="1" dirty="0" smtClean="0"/>
              <a:t>ее предметом являются:</a:t>
            </a:r>
            <a:endParaRPr lang="ru-RU" sz="1250" dirty="0" smtClean="0"/>
          </a:p>
          <a:p>
            <a:r>
              <a:rPr lang="ru-RU" sz="1250" dirty="0" smtClean="0"/>
              <a:t>6) по предоставлению права на доступ к информации, содержащейся в документальных, </a:t>
            </a:r>
            <a:r>
              <a:rPr lang="ru-RU" sz="1250" dirty="0" err="1" smtClean="0"/>
              <a:t>документографических</a:t>
            </a:r>
            <a:r>
              <a:rPr lang="ru-RU" sz="1250" dirty="0" smtClean="0"/>
              <a:t>, реферативных, полнотекстовых зарубежных базах данных и специализированных базах данных международных индексов научного цитирования у операторов указанных баз данных национальных библиотек и федеральных библиотек, имеющих научную специализацию;</a:t>
            </a:r>
          </a:p>
          <a:p>
            <a:r>
              <a:rPr lang="ru-RU" sz="1250" dirty="0" smtClean="0"/>
              <a:t>7) авторский контроль над разработкой проектной и конструкторской документации объектов капитального строительства, авторский надзор за строительством, реконструкцией, капитальным ремонтом объектов капитального строительства, изготовлением оборудования;</a:t>
            </a:r>
          </a:p>
          <a:p>
            <a:r>
              <a:rPr lang="ru-RU" sz="1250" dirty="0" smtClean="0"/>
              <a:t>8) услуги по приему, обработке, перевозке и доставке международной и внутренней почты, в том числе экспресс почты;</a:t>
            </a:r>
          </a:p>
          <a:p>
            <a:r>
              <a:rPr lang="ru-RU" sz="1250" dirty="0" smtClean="0"/>
              <a:t>9) услуги интернет провайдеров, услуги связи (кроме мобильной связи); </a:t>
            </a:r>
          </a:p>
          <a:p>
            <a:r>
              <a:rPr lang="ru-RU" sz="1250" dirty="0" smtClean="0"/>
              <a:t>10) аренда недвижимого имущества;</a:t>
            </a:r>
          </a:p>
          <a:p>
            <a:r>
              <a:rPr lang="ru-RU" sz="1250" dirty="0" smtClean="0"/>
              <a:t>11) посещение зоопарка, театра, кинотеатра, концерта, цирка, музея, выставки, спортивного или иного культурно-массового мероприятия;</a:t>
            </a:r>
          </a:p>
          <a:p>
            <a:r>
              <a:rPr lang="ru-RU" sz="1250" dirty="0" smtClean="0"/>
              <a:t>12) товары, работы, услуги конкретных поставщиков (подрядчиков, исполнителей) в случае, когда необходимость закупки у таких поставщиков (подрядчиков, исполнителей) обусловлена требованиями внешнего заказчика в целях выполнения обязательств Заказчика перед внешним заказчиком.</a:t>
            </a:r>
          </a:p>
          <a:p>
            <a:pPr>
              <a:buNone/>
            </a:pPr>
            <a:endParaRPr lang="ru-RU" sz="1250"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2637" y="348134"/>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86305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324" y="380789"/>
            <a:ext cx="6512511" cy="1143000"/>
          </a:xfrm>
        </p:spPr>
        <p:txBody>
          <a:bodyPr/>
          <a:lstStyle/>
          <a:p>
            <a:r>
              <a:rPr lang="ru-RU" sz="3000" dirty="0" smtClean="0"/>
              <a:t>Конкурентные и неконкурентные закупки</a:t>
            </a:r>
            <a:endParaRPr lang="ru-RU" sz="3000" dirty="0"/>
          </a:p>
        </p:txBody>
      </p:sp>
      <p:sp>
        <p:nvSpPr>
          <p:cNvPr id="3" name="Объект 2"/>
          <p:cNvSpPr>
            <a:spLocks noGrp="1"/>
          </p:cNvSpPr>
          <p:nvPr>
            <p:ph sz="quarter" idx="13"/>
          </p:nvPr>
        </p:nvSpPr>
        <p:spPr>
          <a:xfrm>
            <a:off x="827584" y="1643050"/>
            <a:ext cx="7920880" cy="5000660"/>
          </a:xfrm>
        </p:spPr>
        <p:txBody>
          <a:bodyPr>
            <a:noAutofit/>
          </a:bodyPr>
          <a:lstStyle/>
          <a:p>
            <a:pPr>
              <a:buNone/>
            </a:pPr>
            <a:r>
              <a:rPr lang="ru-RU" sz="1400" b="1" dirty="0" smtClean="0"/>
              <a:t>Закупка по особым обстоятельствам проводится в следующих случаях:</a:t>
            </a:r>
            <a:endParaRPr lang="ru-RU" sz="1400" dirty="0" smtClean="0"/>
          </a:p>
          <a:p>
            <a:r>
              <a:rPr lang="ru-RU" sz="1400" dirty="0" smtClean="0"/>
              <a:t>1) </a:t>
            </a:r>
            <a:r>
              <a:rPr lang="ru-RU" sz="1400" b="1" dirty="0" smtClean="0"/>
              <a:t>проведение конкурентного способа закупки или запроса оферт не привело к заключению договора</a:t>
            </a:r>
            <a:r>
              <a:rPr lang="ru-RU" sz="1400" dirty="0" smtClean="0"/>
              <a:t> в связи с отсутствием заявок (оферт) или отклонением всех заявок (оферт) или при уклонении всех участников, обязанных в соответствии с Положением о закупке заключить договор, от заключения договора; </a:t>
            </a:r>
          </a:p>
          <a:p>
            <a:r>
              <a:rPr lang="ru-RU" sz="1400" dirty="0" smtClean="0"/>
              <a:t>2) </a:t>
            </a:r>
            <a:r>
              <a:rPr lang="ru-RU" sz="1400" b="1" dirty="0" smtClean="0"/>
              <a:t>существует срочная потребность в продукции</a:t>
            </a:r>
            <a:r>
              <a:rPr lang="ru-RU" sz="1400" dirty="0" smtClean="0"/>
              <a:t>, в том числе вследствие аварии, иных чрезвычайных ситуаций природного или техногенного характера, непреодолимой силы, проведения мероприятия, в отношении которого заблаговременно невозможно определить конкретный круг участников, перечень расходов (транспортных, рекламных, непредвиденных), и использование иного способа закупки по причине отсутствия времени является нецелесообразным;</a:t>
            </a:r>
          </a:p>
          <a:p>
            <a:r>
              <a:rPr lang="ru-RU" sz="1400" dirty="0" smtClean="0"/>
              <a:t>3) предыдущий договор в связи с неисполнением или ненадлежащим исполнением поставщиком (подрядчиком, исполнителем) своих обязательств по такому договору расторгнут по соглашению сторон, по решению суда или в одностороннем порядке; </a:t>
            </a:r>
          </a:p>
          <a:p>
            <a:r>
              <a:rPr lang="ru-RU" sz="1400" dirty="0" smtClean="0"/>
              <a:t>4) заключение договора на оказание финансовых услуг (предоставление банковских гарантий, финансовая аренда (лизинг), «</a:t>
            </a:r>
            <a:r>
              <a:rPr lang="ru-RU" sz="1400" dirty="0" err="1" smtClean="0"/>
              <a:t>зарплатный</a:t>
            </a:r>
            <a:r>
              <a:rPr lang="ru-RU" sz="1400" dirty="0" smtClean="0"/>
              <a:t> проект», обслуживание счета);  </a:t>
            </a:r>
          </a:p>
          <a:p>
            <a:r>
              <a:rPr lang="ru-RU" sz="1400" dirty="0" smtClean="0"/>
              <a:t>5) закупка работ (услуг), выполняемых студентами, аспирантами, ординаторами Заказчика, а также </a:t>
            </a:r>
            <a:r>
              <a:rPr lang="ru-RU" sz="1400" b="1" dirty="0" smtClean="0"/>
              <a:t>преподавательских услуг, оказываемых физическими лицами</a:t>
            </a:r>
            <a:r>
              <a:rPr lang="ru-RU" sz="1400" dirty="0" smtClean="0"/>
              <a:t>, по договорам гражданско-правового характера;</a:t>
            </a:r>
          </a:p>
          <a:p>
            <a:pPr>
              <a:buNone/>
            </a:pPr>
            <a:endParaRPr lang="ru-RU" sz="1250"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2637" y="348134"/>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86305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324" y="380789"/>
            <a:ext cx="6512511" cy="1143000"/>
          </a:xfrm>
        </p:spPr>
        <p:txBody>
          <a:bodyPr/>
          <a:lstStyle/>
          <a:p>
            <a:r>
              <a:rPr lang="ru-RU" sz="3000" dirty="0" smtClean="0"/>
              <a:t>Конкурентные и неконкурентные закупки</a:t>
            </a:r>
            <a:endParaRPr lang="ru-RU" sz="3000" dirty="0"/>
          </a:p>
        </p:txBody>
      </p:sp>
      <p:sp>
        <p:nvSpPr>
          <p:cNvPr id="3" name="Объект 2"/>
          <p:cNvSpPr>
            <a:spLocks noGrp="1"/>
          </p:cNvSpPr>
          <p:nvPr>
            <p:ph sz="quarter" idx="13"/>
          </p:nvPr>
        </p:nvSpPr>
        <p:spPr>
          <a:xfrm>
            <a:off x="785786" y="1714488"/>
            <a:ext cx="7920880" cy="4857784"/>
          </a:xfrm>
        </p:spPr>
        <p:txBody>
          <a:bodyPr>
            <a:noAutofit/>
          </a:bodyPr>
          <a:lstStyle/>
          <a:p>
            <a:pPr>
              <a:buNone/>
            </a:pPr>
            <a:r>
              <a:rPr lang="ru-RU" sz="1300" b="1" dirty="0" smtClean="0"/>
              <a:t>Закупка по особым обстоятельствам проводится в следующих случаях:</a:t>
            </a:r>
            <a:endParaRPr lang="ru-RU" sz="1300" dirty="0" smtClean="0"/>
          </a:p>
          <a:p>
            <a:r>
              <a:rPr lang="ru-RU" sz="1300" dirty="0" smtClean="0"/>
              <a:t>6) </a:t>
            </a:r>
            <a:r>
              <a:rPr lang="ru-RU" sz="1300" b="1" dirty="0" smtClean="0"/>
              <a:t>Заказчик</a:t>
            </a:r>
            <a:r>
              <a:rPr lang="ru-RU" sz="1300" dirty="0" smtClean="0"/>
              <a:t>, являясь исполнителем </a:t>
            </a:r>
            <a:r>
              <a:rPr lang="ru-RU" sz="1300" b="1" dirty="0" smtClean="0"/>
              <a:t>по контракту</a:t>
            </a:r>
            <a:r>
              <a:rPr lang="ru-RU" sz="1300" dirty="0" smtClean="0"/>
              <a:t> (договору), заключенному в соответствии с Федеральным законом </a:t>
            </a:r>
            <a:r>
              <a:rPr lang="ru-RU" sz="1300" b="1" dirty="0" smtClean="0"/>
              <a:t>№ 44-ФЗ</a:t>
            </a:r>
            <a:r>
              <a:rPr lang="ru-RU" sz="1300" dirty="0" smtClean="0"/>
              <a:t> (в том числе по государственному оборонному заказу) или Федеральным законом </a:t>
            </a:r>
            <a:r>
              <a:rPr lang="ru-RU" sz="1300" b="1" dirty="0" smtClean="0"/>
              <a:t>№ 223-ФЗ</a:t>
            </a:r>
            <a:r>
              <a:rPr lang="ru-RU" sz="1300" dirty="0" smtClean="0"/>
              <a:t>, </a:t>
            </a:r>
            <a:r>
              <a:rPr lang="ru-RU" sz="1300" b="1" dirty="0" smtClean="0"/>
              <a:t>привлекает</a:t>
            </a:r>
            <a:r>
              <a:rPr lang="ru-RU" sz="1300" dirty="0" smtClean="0"/>
              <a:t> в ходе исполнения такого контракта (договора) </a:t>
            </a:r>
            <a:r>
              <a:rPr lang="ru-RU" sz="1300" b="1" dirty="0" smtClean="0"/>
              <a:t>соисполнителей</a:t>
            </a:r>
            <a:r>
              <a:rPr lang="ru-RU" sz="1300" dirty="0" smtClean="0"/>
              <a:t> для поставки товара, выполнения работы или оказания услуги, необходимых для исполнения предусмотренных, контрактом (договором) обязательств Заказчика;</a:t>
            </a:r>
          </a:p>
          <a:p>
            <a:r>
              <a:rPr lang="ru-RU" sz="1300" dirty="0" smtClean="0"/>
              <a:t>7) закупка товаров, работ, услуг у организаций, подведомственных Министерству науки и высшего образования Российской Федерации и Министерству просвещения Российской Федерации при участии в совместных проектах, в том числе в научно-исследовательских, опытно-конструкторских работах, при реализации образовательных программ;</a:t>
            </a:r>
          </a:p>
          <a:p>
            <a:r>
              <a:rPr lang="ru-RU" sz="1300" dirty="0" smtClean="0"/>
              <a:t>8) оплата членских взносов, организационных сборов, в том числе за вступление Заказчика в ассоциации, международные системы цитирования;</a:t>
            </a:r>
          </a:p>
          <a:p>
            <a:r>
              <a:rPr lang="ru-RU" sz="1300" dirty="0" smtClean="0"/>
              <a:t>9) заключается договор на оказание услуг по техническому обслуживанию оборудования, имеющегося у Заказчика, с производителем такого оборудования (его официальным представителем), если производство технического обслуживания иным исполнителем невозможно по условиям гарантии на такое оборудование;</a:t>
            </a:r>
          </a:p>
          <a:p>
            <a:r>
              <a:rPr lang="ru-RU" sz="1300" dirty="0" smtClean="0"/>
              <a:t>10) услуги, связанных с обеспечением визитов делегаций иностранных государств при проведении конференций, конгрессов, симпозиумов (гостиничное, транспортное обслуживание, эксплуатация компьютерного оборудования, оргтехники, </a:t>
            </a:r>
            <a:r>
              <a:rPr lang="ru-RU" sz="1300" dirty="0" err="1" smtClean="0"/>
              <a:t>звукотехнического</a:t>
            </a:r>
            <a:r>
              <a:rPr lang="ru-RU" sz="1300" dirty="0" smtClean="0"/>
              <a:t> оборудования (в том числе для обеспечения синхронного перевода), обеспечение питания).</a:t>
            </a:r>
            <a:endParaRPr lang="ru-RU" sz="1300"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2637" y="348134"/>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86305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324" y="380789"/>
            <a:ext cx="6512511" cy="1143000"/>
          </a:xfrm>
        </p:spPr>
        <p:txBody>
          <a:bodyPr/>
          <a:lstStyle/>
          <a:p>
            <a:r>
              <a:rPr lang="ru-RU" sz="3000" dirty="0" smtClean="0"/>
              <a:t>Конкурентные и неконкурентные закупки</a:t>
            </a:r>
            <a:endParaRPr lang="ru-RU" sz="3000" dirty="0"/>
          </a:p>
        </p:txBody>
      </p:sp>
      <p:sp>
        <p:nvSpPr>
          <p:cNvPr id="3" name="Объект 2"/>
          <p:cNvSpPr>
            <a:spLocks noGrp="1"/>
          </p:cNvSpPr>
          <p:nvPr>
            <p:ph sz="quarter" idx="13"/>
          </p:nvPr>
        </p:nvSpPr>
        <p:spPr>
          <a:xfrm>
            <a:off x="785786" y="1714488"/>
            <a:ext cx="7920880" cy="4857784"/>
          </a:xfrm>
        </p:spPr>
        <p:txBody>
          <a:bodyPr>
            <a:noAutofit/>
          </a:bodyPr>
          <a:lstStyle/>
          <a:p>
            <a:pPr>
              <a:buNone/>
            </a:pPr>
            <a:r>
              <a:rPr lang="ru-RU" sz="1700" b="1" dirty="0" smtClean="0"/>
              <a:t>Справка-обоснование закупки по особым обстоятельствам (ПРЕДОСТАВЛЯЕТСЯ ОБЯЗАТЕЛЬНО!):</a:t>
            </a:r>
          </a:p>
          <a:p>
            <a:pPr>
              <a:buNone/>
            </a:pPr>
            <a:endParaRPr lang="ru-RU" sz="1700" b="1" dirty="0" smtClean="0"/>
          </a:p>
          <a:p>
            <a:r>
              <a:rPr lang="ru-RU" sz="1700" dirty="0" smtClean="0"/>
              <a:t>а) содержательное обоснование невозможности или нецелесообразности проведения конкурентной процедуры и обоснование цены договора с приложением необходимых расчетов, данных анализа рынка. Обоснование цены договора должно содержаться в договоре;</a:t>
            </a:r>
          </a:p>
          <a:p>
            <a:r>
              <a:rPr lang="ru-RU" sz="1700" dirty="0" smtClean="0"/>
              <a:t>б) обоснование выбора конкретного поставщика (подрядчика, исполнителя) с приложением документов:</a:t>
            </a:r>
          </a:p>
          <a:p>
            <a:pPr>
              <a:buNone/>
            </a:pPr>
            <a:r>
              <a:rPr lang="ru-RU" sz="1700" dirty="0" smtClean="0"/>
              <a:t>- копия выписки из ЕГРЮЛ или ЕГРИП, копии документа, удостоверяющего личность (для физического лица); </a:t>
            </a:r>
          </a:p>
          <a:p>
            <a:pPr>
              <a:buNone/>
            </a:pPr>
            <a:r>
              <a:rPr lang="ru-RU" sz="1700" dirty="0" smtClean="0"/>
              <a:t>- копии документов, подтверждающих полномочия руководителя поставщика (подрядчика, исполнителя) на подписание договора (приказ, доверенность);</a:t>
            </a:r>
          </a:p>
          <a:p>
            <a:pPr>
              <a:buNone/>
            </a:pPr>
            <a:r>
              <a:rPr lang="ru-RU" sz="1700" dirty="0" smtClean="0"/>
              <a:t>- копии лицензий, обязательных сертификатов (при необходимости).</a:t>
            </a:r>
            <a:endParaRPr lang="ru-RU" sz="1700"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2637" y="348134"/>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86305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01516" y="379175"/>
            <a:ext cx="6512511" cy="1143000"/>
          </a:xfrm>
        </p:spPr>
        <p:txBody>
          <a:bodyPr/>
          <a:lstStyle/>
          <a:p>
            <a:r>
              <a:rPr lang="ru-RU" dirty="0" smtClean="0"/>
              <a:t>Дробление закупок</a:t>
            </a:r>
            <a:endParaRPr lang="ru-RU" dirty="0"/>
          </a:p>
        </p:txBody>
      </p:sp>
      <p:sp>
        <p:nvSpPr>
          <p:cNvPr id="3" name="Объект 2"/>
          <p:cNvSpPr>
            <a:spLocks noGrp="1"/>
          </p:cNvSpPr>
          <p:nvPr>
            <p:ph sz="quarter" idx="13"/>
          </p:nvPr>
        </p:nvSpPr>
        <p:spPr>
          <a:xfrm>
            <a:off x="1187624" y="1556792"/>
            <a:ext cx="7632848" cy="4896544"/>
          </a:xfrm>
        </p:spPr>
        <p:txBody>
          <a:bodyPr>
            <a:normAutofit fontScale="92500" lnSpcReduction="10000"/>
          </a:bodyPr>
          <a:lstStyle/>
          <a:p>
            <a:pPr algn="just">
              <a:buNone/>
            </a:pPr>
            <a:r>
              <a:rPr lang="ru-RU" b="1" dirty="0" smtClean="0"/>
              <a:t>Закупки малого объема</a:t>
            </a:r>
          </a:p>
          <a:p>
            <a:pPr algn="just"/>
            <a:r>
              <a:rPr lang="ru-RU" b="1" dirty="0" smtClean="0"/>
              <a:t>Не </a:t>
            </a:r>
            <a:r>
              <a:rPr lang="ru-RU" b="1" dirty="0"/>
              <a:t>допускается искусственное дробление закупки </a:t>
            </a:r>
            <a:r>
              <a:rPr lang="ru-RU" dirty="0"/>
              <a:t>на несколько закупок малого объема с целью уклонения от конкурентных процедур, а именно заключение нескольких договоров с одним и тем же поставщиком с одинаковым предметом закупки, в случае, если даты заключения таких договоров приходятся на один и тот же квартал календарного года.</a:t>
            </a:r>
          </a:p>
          <a:p>
            <a:pPr algn="just"/>
            <a:r>
              <a:rPr lang="ru-RU" dirty="0"/>
              <a:t>Годовой объем закупок малого объема не должен превышать 5 </a:t>
            </a:r>
            <a:r>
              <a:rPr lang="ru-RU" dirty="0" err="1"/>
              <a:t>млн.руб</a:t>
            </a:r>
            <a:r>
              <a:rPr lang="ru-RU" dirty="0"/>
              <a:t>. или 20% суммы расходов на закупки товаров, работ, услуг в соответствии с Федеральным законом № 223-ФЗ в текущем году</a:t>
            </a:r>
            <a:r>
              <a:rPr lang="ru-RU" dirty="0" smtClean="0"/>
              <a:t>.</a:t>
            </a:r>
          </a:p>
          <a:p>
            <a:pPr algn="just"/>
            <a:r>
              <a:rPr lang="ru-RU" dirty="0" smtClean="0"/>
              <a:t>Предельная </a:t>
            </a:r>
            <a:r>
              <a:rPr lang="ru-RU" dirty="0"/>
              <a:t>цена одного договора с единственным </a:t>
            </a:r>
            <a:r>
              <a:rPr lang="ru-RU" dirty="0" smtClean="0"/>
              <a:t>поставщиком при проведении малой закупки</a:t>
            </a:r>
          </a:p>
          <a:p>
            <a:pPr marL="45720" indent="0" algn="just">
              <a:buNone/>
            </a:pPr>
            <a:r>
              <a:rPr lang="ru-RU" dirty="0" smtClean="0"/>
              <a:t>  </a:t>
            </a:r>
            <a:r>
              <a:rPr lang="ru-RU" b="1" dirty="0"/>
              <a:t>- 500 </a:t>
            </a:r>
            <a:r>
              <a:rPr lang="ru-RU" b="1" dirty="0" err="1" smtClean="0"/>
              <a:t>тыс.руб</a:t>
            </a:r>
            <a:r>
              <a:rPr lang="ru-RU" b="1" dirty="0" smtClean="0"/>
              <a:t>.</a:t>
            </a:r>
            <a:endParaRPr lang="ru-RU" b="1"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2637" y="348135"/>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6783404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01516" y="379175"/>
            <a:ext cx="6512511" cy="1143000"/>
          </a:xfrm>
        </p:spPr>
        <p:txBody>
          <a:bodyPr/>
          <a:lstStyle/>
          <a:p>
            <a:r>
              <a:rPr lang="ru-RU" dirty="0" smtClean="0"/>
              <a:t>Дробление закупок</a:t>
            </a:r>
            <a:endParaRPr lang="ru-RU" dirty="0"/>
          </a:p>
        </p:txBody>
      </p:sp>
      <p:sp>
        <p:nvSpPr>
          <p:cNvPr id="3" name="Объект 2"/>
          <p:cNvSpPr>
            <a:spLocks noGrp="1"/>
          </p:cNvSpPr>
          <p:nvPr>
            <p:ph sz="quarter" idx="13"/>
          </p:nvPr>
        </p:nvSpPr>
        <p:spPr>
          <a:xfrm>
            <a:off x="1187624" y="1556792"/>
            <a:ext cx="7632848" cy="4896544"/>
          </a:xfrm>
        </p:spPr>
        <p:txBody>
          <a:bodyPr>
            <a:normAutofit lnSpcReduction="10000"/>
          </a:bodyPr>
          <a:lstStyle/>
          <a:p>
            <a:pPr algn="just"/>
            <a:r>
              <a:rPr lang="ru-RU" dirty="0" smtClean="0"/>
              <a:t>За 9 месяцев 2018 г. заключено 6158 договоров с единственным поставщиком на сумму 230 121 </a:t>
            </a:r>
            <a:r>
              <a:rPr lang="ru-RU" dirty="0" err="1" smtClean="0"/>
              <a:t>тыс.руб</a:t>
            </a:r>
            <a:r>
              <a:rPr lang="ru-RU" dirty="0" smtClean="0"/>
              <a:t>.</a:t>
            </a:r>
          </a:p>
          <a:p>
            <a:pPr algn="just"/>
            <a:r>
              <a:rPr lang="ru-RU" dirty="0" smtClean="0"/>
              <a:t>Средняя цена одного договора составила 37 369 рублей</a:t>
            </a:r>
          </a:p>
          <a:p>
            <a:pPr algn="just"/>
            <a:r>
              <a:rPr lang="ru-RU" dirty="0" smtClean="0"/>
              <a:t>Проблемные товары: мебель</a:t>
            </a:r>
            <a:r>
              <a:rPr lang="ru-RU" dirty="0"/>
              <a:t>, таблички, печати, штампы</a:t>
            </a:r>
            <a:r>
              <a:rPr lang="ru-RU" dirty="0" smtClean="0"/>
              <a:t>, промышленные газы.</a:t>
            </a:r>
          </a:p>
          <a:p>
            <a:pPr algn="just"/>
            <a:r>
              <a:rPr lang="ru-RU" i="1" dirty="0" smtClean="0"/>
              <a:t>Начиная с 2019 года закупки указанных групп товаров будут осуществляться централизованно. Закрепление определенных групп товаров за конкретным ЦФО третьего уровня будет оформлено приказом.</a:t>
            </a:r>
            <a:r>
              <a:rPr lang="ru-RU" dirty="0" smtClean="0"/>
              <a:t> </a:t>
            </a:r>
            <a:endParaRPr lang="ru-RU" dirty="0"/>
          </a:p>
          <a:p>
            <a:pPr algn="just"/>
            <a:endParaRPr lang="ru-RU" dirty="0"/>
          </a:p>
          <a:p>
            <a:pPr algn="just"/>
            <a:r>
              <a:rPr lang="ru-RU" b="1" dirty="0"/>
              <a:t>Штраф от 10 до 50 тысяч рублей или дисквалификация от 6 </a:t>
            </a:r>
            <a:r>
              <a:rPr lang="ru-RU" b="1" dirty="0" err="1"/>
              <a:t>мес.до</a:t>
            </a:r>
            <a:r>
              <a:rPr lang="ru-RU" b="1" dirty="0"/>
              <a:t> 1 года.</a:t>
            </a:r>
          </a:p>
          <a:p>
            <a:pPr algn="just"/>
            <a:endParaRPr lang="ru-RU"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2637" y="348135"/>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990312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324" y="380789"/>
            <a:ext cx="6512511" cy="1143000"/>
          </a:xfrm>
        </p:spPr>
        <p:txBody>
          <a:bodyPr/>
          <a:lstStyle/>
          <a:p>
            <a:r>
              <a:rPr lang="ru-RU" sz="3600" dirty="0" smtClean="0"/>
              <a:t>Обоснование цены договора</a:t>
            </a:r>
            <a:endParaRPr lang="ru-RU" sz="3600" dirty="0"/>
          </a:p>
        </p:txBody>
      </p:sp>
      <p:sp>
        <p:nvSpPr>
          <p:cNvPr id="3" name="Объект 2"/>
          <p:cNvSpPr>
            <a:spLocks noGrp="1"/>
          </p:cNvSpPr>
          <p:nvPr>
            <p:ph sz="quarter" idx="13"/>
          </p:nvPr>
        </p:nvSpPr>
        <p:spPr>
          <a:xfrm>
            <a:off x="827584" y="1556792"/>
            <a:ext cx="7920880" cy="4680520"/>
          </a:xfrm>
        </p:spPr>
        <p:txBody>
          <a:bodyPr>
            <a:noAutofit/>
          </a:bodyPr>
          <a:lstStyle/>
          <a:p>
            <a:pPr>
              <a:buNone/>
            </a:pPr>
            <a:r>
              <a:rPr lang="ru-RU" sz="1400" b="1" dirty="0" smtClean="0"/>
              <a:t>При проведении закупок на сумму свыше 100 тыс.руб. необходимо рассчитывать и обосновывать начальную (максимальную) цену договора, цену договора с единственным поставщиком (далее– НМЦ) одним из следующих способов: </a:t>
            </a:r>
          </a:p>
          <a:p>
            <a:r>
              <a:rPr lang="ru-RU" sz="1400" dirty="0" smtClean="0"/>
              <a:t>1)  Направление запросов о предоставлении коммерческих предложении (КП) осуществляется в форме адресных запросов КП поставщикам (подрядчикам, исполнителям), которые являются участниками рынка данной продукции.</a:t>
            </a:r>
          </a:p>
          <a:p>
            <a:r>
              <a:rPr lang="ru-RU" sz="1400" dirty="0" smtClean="0"/>
              <a:t>2) информация с сайтов в сети «Интернет», сведения ЕИС, счета, прейскурантные, каталожные цены изготовителей (поставщиков), размещенная не ранее 6 месяцев даты расчета и обоснования НМЦ.</a:t>
            </a:r>
          </a:p>
          <a:p>
            <a:r>
              <a:rPr lang="ru-RU" sz="1400" dirty="0" smtClean="0"/>
              <a:t>3) расчет на основании утвержденных тарифов в случае государственного регулирования цен.</a:t>
            </a:r>
          </a:p>
          <a:p>
            <a:r>
              <a:rPr lang="ru-RU" sz="1400" dirty="0" smtClean="0"/>
              <a:t>4) цены органа исполнительной власти или подведомственных ему учреждений, предприятий в случае закупки продукции, предоставление которой (включая выполнение работ, оказание услуг) может осуществляться исключительно органами исполнительной власти или подведомственными им государственными учреждениями, предприятиями.</a:t>
            </a:r>
          </a:p>
          <a:p>
            <a:r>
              <a:rPr lang="ru-RU" sz="1400" dirty="0" smtClean="0"/>
              <a:t>5) проектная документация, разработанная и утвержденная в соответствии с законодательством РФ, или сметный расчет в случае закупки работ по строительству, реконструкции, капитальному ремонту или работ по текущему ремонту соответственно.</a:t>
            </a:r>
            <a:endParaRPr lang="ru-RU" sz="1400"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2637" y="348134"/>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39902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324" y="380789"/>
            <a:ext cx="6512511" cy="1143000"/>
          </a:xfrm>
        </p:spPr>
        <p:txBody>
          <a:bodyPr/>
          <a:lstStyle/>
          <a:p>
            <a:r>
              <a:rPr lang="ru-RU" sz="2400" dirty="0" smtClean="0"/>
              <a:t>Запрос о предоставлении коммерческих предложений</a:t>
            </a:r>
            <a:endParaRPr lang="ru-RU" sz="2400" dirty="0"/>
          </a:p>
        </p:txBody>
      </p:sp>
      <p:sp>
        <p:nvSpPr>
          <p:cNvPr id="3" name="Объект 2"/>
          <p:cNvSpPr>
            <a:spLocks noGrp="1"/>
          </p:cNvSpPr>
          <p:nvPr>
            <p:ph sz="quarter" idx="13"/>
          </p:nvPr>
        </p:nvSpPr>
        <p:spPr>
          <a:xfrm>
            <a:off x="827584" y="1556792"/>
            <a:ext cx="7920880" cy="4680520"/>
          </a:xfrm>
        </p:spPr>
        <p:txBody>
          <a:bodyPr>
            <a:noAutofit/>
          </a:bodyPr>
          <a:lstStyle/>
          <a:p>
            <a:pPr>
              <a:buNone/>
            </a:pPr>
            <a:r>
              <a:rPr lang="ru-RU" sz="1600" b="1" dirty="0" smtClean="0"/>
              <a:t>В запросе КП указывается следующая информация:</a:t>
            </a:r>
          </a:p>
          <a:p>
            <a:r>
              <a:rPr lang="ru-RU" sz="1600" dirty="0" smtClean="0"/>
              <a:t>подробное описание закупаемой продукции, включая функциональные и качественные характеристики, технические требования, указание единицы измерения, количества, комплектности и т.д.;</a:t>
            </a:r>
          </a:p>
          <a:p>
            <a:r>
              <a:rPr lang="ru-RU" sz="1600" dirty="0" smtClean="0"/>
              <a:t>основные условия исполнения договора, заключаемого по результатам закупки, включая требования к порядку, месту и сроку поставки, порядок оплаты, требования к сроку и объему предоставления гарантий качества продукции;</a:t>
            </a:r>
          </a:p>
          <a:p>
            <a:r>
              <a:rPr lang="ru-RU" sz="1600" dirty="0" smtClean="0"/>
              <a:t>какую информацию поставщик должен указать в своем ответе: цену за единицу товара, работы или услуги, общую цену контракта на условиях, указанных в запросе, срок действия предлагаемой цены, расчет такой цены.</a:t>
            </a:r>
          </a:p>
          <a:p>
            <a:r>
              <a:rPr lang="ru-RU" sz="1600" dirty="0" smtClean="0"/>
              <a:t>сроки предоставления КП, установленные заказчиком. Рекомендуемый срок не менее 2 рабочих дней;</a:t>
            </a:r>
          </a:p>
          <a:p>
            <a:r>
              <a:rPr lang="ru-RU" sz="1600" dirty="0" smtClean="0"/>
              <a:t>другая необходимая информация. </a:t>
            </a:r>
            <a:endParaRPr lang="ru-RU" sz="1600"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2637" y="348134"/>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3990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9" y="5805264"/>
            <a:ext cx="5040559" cy="576064"/>
          </a:xfrm>
        </p:spPr>
        <p:txBody>
          <a:bodyPr>
            <a:normAutofit fontScale="85000" lnSpcReduction="20000"/>
          </a:bodyPr>
          <a:lstStyle/>
          <a:p>
            <a:r>
              <a:rPr lang="ru-RU" dirty="0" smtClean="0"/>
              <a:t>Управление закупок и внешней реализации товаров и услуг</a:t>
            </a:r>
            <a:endParaRPr lang="ru-RU" dirty="0"/>
          </a:p>
        </p:txBody>
      </p:sp>
      <p:sp>
        <p:nvSpPr>
          <p:cNvPr id="2" name="Заголовок 1"/>
          <p:cNvSpPr>
            <a:spLocks noGrp="1"/>
          </p:cNvSpPr>
          <p:nvPr>
            <p:ph type="ctrTitle"/>
          </p:nvPr>
        </p:nvSpPr>
        <p:spPr>
          <a:xfrm>
            <a:off x="817581" y="1412776"/>
            <a:ext cx="7066787" cy="3512681"/>
          </a:xfrm>
        </p:spPr>
        <p:txBody>
          <a:bodyPr/>
          <a:lstStyle/>
          <a:p>
            <a:pPr marL="182880" indent="0" algn="ctr">
              <a:buNone/>
            </a:pPr>
            <a:r>
              <a:rPr lang="ru-RU" sz="3000" dirty="0" smtClean="0"/>
              <a:t>«</a:t>
            </a:r>
            <a:r>
              <a:rPr lang="ru-RU" sz="3200" dirty="0" smtClean="0"/>
              <a:t>Законодательное регулирование осуществления закупок в бюджетном учреждении</a:t>
            </a:r>
            <a:r>
              <a:rPr lang="ru-RU" sz="3000" dirty="0" smtClean="0"/>
              <a:t>»</a:t>
            </a:r>
            <a:endParaRPr lang="ru-RU" sz="2400" b="0" dirty="0"/>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3529" y="332656"/>
            <a:ext cx="1944216" cy="985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0838628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324" y="380789"/>
            <a:ext cx="6512511" cy="1143000"/>
          </a:xfrm>
        </p:spPr>
        <p:txBody>
          <a:bodyPr/>
          <a:lstStyle/>
          <a:p>
            <a:r>
              <a:rPr lang="ru-RU" sz="2400" dirty="0" smtClean="0"/>
              <a:t>Запрос о предоставлении коммерческих предложений (образец)</a:t>
            </a:r>
            <a:endParaRPr lang="ru-RU" sz="2400"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2637" y="348134"/>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8" name="Picture 4" descr="Z:\Scan\сканирование0003.jpg"/>
          <p:cNvPicPr>
            <a:picLocks noGrp="1" noChangeAspect="1" noChangeArrowheads="1"/>
          </p:cNvPicPr>
          <p:nvPr>
            <p:ph sz="quarter" idx="13"/>
          </p:nvPr>
        </p:nvPicPr>
        <p:blipFill>
          <a:blip r:embed="rId3"/>
          <a:srcRect/>
          <a:stretch>
            <a:fillRect/>
          </a:stretch>
        </p:blipFill>
        <p:spPr bwMode="auto">
          <a:xfrm>
            <a:off x="2786049" y="1285860"/>
            <a:ext cx="4645583" cy="5000660"/>
          </a:xfrm>
          <a:prstGeom prst="rect">
            <a:avLst/>
          </a:prstGeom>
          <a:noFill/>
        </p:spPr>
      </p:pic>
    </p:spTree>
    <p:extLst>
      <p:ext uri="{BB962C8B-B14F-4D97-AF65-F5344CB8AC3E}">
        <p14:creationId xmlns="" xmlns:p14="http://schemas.microsoft.com/office/powerpoint/2010/main" val="4139902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324" y="380789"/>
            <a:ext cx="6512511" cy="1143000"/>
          </a:xfrm>
        </p:spPr>
        <p:txBody>
          <a:bodyPr/>
          <a:lstStyle/>
          <a:p>
            <a:r>
              <a:rPr lang="ru-RU" sz="3600" dirty="0" smtClean="0"/>
              <a:t>Обоснование цены договора</a:t>
            </a:r>
            <a:endParaRPr lang="ru-RU" sz="3600" dirty="0"/>
          </a:p>
        </p:txBody>
      </p:sp>
      <p:sp>
        <p:nvSpPr>
          <p:cNvPr id="3" name="Объект 2"/>
          <p:cNvSpPr>
            <a:spLocks noGrp="1"/>
          </p:cNvSpPr>
          <p:nvPr>
            <p:ph sz="quarter" idx="13"/>
          </p:nvPr>
        </p:nvSpPr>
        <p:spPr>
          <a:xfrm>
            <a:off x="827584" y="1785926"/>
            <a:ext cx="7920880" cy="4451386"/>
          </a:xfrm>
        </p:spPr>
        <p:txBody>
          <a:bodyPr>
            <a:noAutofit/>
          </a:bodyPr>
          <a:lstStyle/>
          <a:p>
            <a:pPr algn="just"/>
            <a:r>
              <a:rPr lang="ru-RU" sz="2000" dirty="0" smtClean="0"/>
              <a:t>При осуществлении конкурентной закупки или запроса оферт в качестве НМЦ рекомендуется принимать цену не выше среднего значения рыночной стоимости товаров (работ, услуг), рассчитанного с использованием не менее 3 источников информации о ценах.</a:t>
            </a:r>
          </a:p>
          <a:p>
            <a:pPr algn="just"/>
            <a:endParaRPr lang="ru-RU" sz="2000" dirty="0" smtClean="0"/>
          </a:p>
          <a:p>
            <a:pPr algn="just"/>
            <a:r>
              <a:rPr lang="ru-RU" sz="2000" dirty="0" smtClean="0"/>
              <a:t>Для осуществления закупки у единственного поставщика (подрядчика, исполнителя) после сбора достаточного количества источников информации о ценах, договор заключается с поставщиком (подрядчиком, исполнителем),предложившим наименьшую стоимость продукции.</a:t>
            </a:r>
            <a:endParaRPr lang="ru-RU" sz="2000"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2637" y="348134"/>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39902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000" dirty="0" smtClean="0"/>
              <a:t>Спасибо за внимание!</a:t>
            </a:r>
            <a:endParaRPr lang="ru-RU" sz="3000" dirty="0"/>
          </a:p>
        </p:txBody>
      </p:sp>
      <p:sp>
        <p:nvSpPr>
          <p:cNvPr id="3" name="Объект 2"/>
          <p:cNvSpPr>
            <a:spLocks noGrp="1"/>
          </p:cNvSpPr>
          <p:nvPr>
            <p:ph sz="quarter" idx="13"/>
          </p:nvPr>
        </p:nvSpPr>
        <p:spPr>
          <a:xfrm>
            <a:off x="1143000" y="1928802"/>
            <a:ext cx="6400800" cy="2277438"/>
          </a:xfrm>
        </p:spPr>
        <p:txBody>
          <a:bodyPr/>
          <a:lstStyle/>
          <a:p>
            <a:r>
              <a:rPr lang="ru-RU" dirty="0" smtClean="0"/>
              <a:t>Информация обо всех закупках университета свыше 100 тыс.руб., включая обоснования и расчет НМЦ, размещается в Единой информационной системе на сайте </a:t>
            </a:r>
          </a:p>
          <a:p>
            <a:pPr>
              <a:buNone/>
            </a:pPr>
            <a:r>
              <a:rPr lang="en-US" sz="3600" b="1" dirty="0" smtClean="0"/>
              <a:t>www</a:t>
            </a:r>
            <a:r>
              <a:rPr lang="ru-RU" sz="3600" b="1" dirty="0" smtClean="0"/>
              <a:t>.</a:t>
            </a:r>
            <a:r>
              <a:rPr lang="en-US" sz="3600" b="1" dirty="0" err="1" smtClean="0"/>
              <a:t>zakupki</a:t>
            </a:r>
            <a:r>
              <a:rPr lang="ru-RU" sz="3600" b="1" dirty="0" smtClean="0"/>
              <a:t>.</a:t>
            </a:r>
            <a:r>
              <a:rPr lang="en-US" sz="3600" b="1" dirty="0" err="1" smtClean="0"/>
              <a:t>gov</a:t>
            </a:r>
            <a:r>
              <a:rPr lang="ru-RU" sz="3600" b="1" dirty="0" smtClean="0"/>
              <a:t>.</a:t>
            </a:r>
            <a:r>
              <a:rPr lang="en-US" sz="3600" b="1" dirty="0" err="1" smtClean="0"/>
              <a:t>ru</a:t>
            </a:r>
            <a:endParaRPr lang="ru-RU" sz="3600" b="1"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2637" y="348134"/>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856104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1760" y="281611"/>
            <a:ext cx="6512511" cy="1143000"/>
          </a:xfrm>
        </p:spPr>
        <p:txBody>
          <a:bodyPr/>
          <a:lstStyle/>
          <a:p>
            <a:r>
              <a:rPr lang="ru-RU" sz="3000" dirty="0" smtClean="0"/>
              <a:t>Законодательное регулирование осуществления закупок в бюджетном учреждении </a:t>
            </a:r>
            <a:endParaRPr lang="ru-RU" sz="3000" dirty="0"/>
          </a:p>
        </p:txBody>
      </p:sp>
      <p:sp>
        <p:nvSpPr>
          <p:cNvPr id="3" name="Объект 2"/>
          <p:cNvSpPr>
            <a:spLocks noGrp="1"/>
          </p:cNvSpPr>
          <p:nvPr>
            <p:ph sz="quarter" idx="13"/>
          </p:nvPr>
        </p:nvSpPr>
        <p:spPr>
          <a:xfrm>
            <a:off x="323528" y="2132856"/>
            <a:ext cx="8568952" cy="4248472"/>
          </a:xfrm>
        </p:spPr>
        <p:txBody>
          <a:bodyPr>
            <a:normAutofit fontScale="70000" lnSpcReduction="20000"/>
          </a:bodyPr>
          <a:lstStyle/>
          <a:p>
            <a:r>
              <a:rPr lang="ru-RU" dirty="0" smtClean="0"/>
              <a:t>1. </a:t>
            </a:r>
            <a:r>
              <a:rPr lang="ru-RU" b="1" dirty="0" smtClean="0"/>
              <a:t>Федеральный закон от 05.04.2013 N 44-ФЗ</a:t>
            </a:r>
          </a:p>
          <a:p>
            <a:pPr>
              <a:buNone/>
            </a:pPr>
            <a:r>
              <a:rPr lang="ru-RU" b="1" dirty="0" smtClean="0"/>
              <a:t>"О контрактной системе в сфере закупок товаров, работ, услуг для обеспечения государственных и муниципальных нужд»</a:t>
            </a:r>
          </a:p>
          <a:p>
            <a:pPr>
              <a:buNone/>
            </a:pPr>
            <a:endParaRPr lang="ru-RU" b="1" dirty="0" smtClean="0"/>
          </a:p>
          <a:p>
            <a:pPr>
              <a:buFontTx/>
              <a:buChar char="-"/>
            </a:pPr>
            <a:r>
              <a:rPr lang="ru-RU" dirty="0" smtClean="0"/>
              <a:t>Средства субсидии на выполнение государственного задания и субсидии на иные цели </a:t>
            </a:r>
          </a:p>
          <a:p>
            <a:endParaRPr lang="ru-RU" b="1" dirty="0" smtClean="0"/>
          </a:p>
          <a:p>
            <a:r>
              <a:rPr lang="ru-RU" b="1" dirty="0" smtClean="0"/>
              <a:t>Федеральный закон от 18.07.2011 N 223-ФЗ</a:t>
            </a:r>
          </a:p>
          <a:p>
            <a:pPr>
              <a:buNone/>
            </a:pPr>
            <a:r>
              <a:rPr lang="ru-RU" b="1" dirty="0" smtClean="0"/>
              <a:t>"О закупках товаров, работ, услуг отдельными видами юридических лиц«</a:t>
            </a:r>
          </a:p>
          <a:p>
            <a:r>
              <a:rPr lang="ru-RU" b="1" dirty="0" smtClean="0"/>
              <a:t>Положение о закупке федерального государственного бюджетного образовательного учреждения высшего образования «Самарский государственный технический университет»</a:t>
            </a:r>
          </a:p>
          <a:p>
            <a:endParaRPr lang="ru-RU" b="1" dirty="0" smtClean="0"/>
          </a:p>
          <a:p>
            <a:pPr algn="just">
              <a:buNone/>
            </a:pPr>
            <a:r>
              <a:rPr lang="ru-RU" dirty="0" smtClean="0"/>
              <a:t>- Средства, полученные университетом от приносящей доход деятельности, грантов, пожертвований, спонсорские средства, а также средства субсидий из бюджетов, полученные по результатам конкурсов</a:t>
            </a:r>
            <a:endParaRPr lang="ru-RU" b="1" dirty="0" smtClean="0"/>
          </a:p>
          <a:p>
            <a:pPr>
              <a:buFontTx/>
              <a:buChar char="-"/>
            </a:pPr>
            <a:endParaRPr lang="ru-RU" b="1" dirty="0" smtClean="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02611" y="332656"/>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68675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1760" y="281611"/>
            <a:ext cx="6512511" cy="1143000"/>
          </a:xfrm>
        </p:spPr>
        <p:txBody>
          <a:bodyPr/>
          <a:lstStyle/>
          <a:p>
            <a:r>
              <a:rPr lang="ru-RU" sz="3000" dirty="0" smtClean="0"/>
              <a:t>Контроль за осуществлением закупок в бюджетном учреждении </a:t>
            </a:r>
            <a:endParaRPr lang="ru-RU" sz="3000" dirty="0"/>
          </a:p>
        </p:txBody>
      </p:sp>
      <p:sp>
        <p:nvSpPr>
          <p:cNvPr id="3" name="Объект 2"/>
          <p:cNvSpPr>
            <a:spLocks noGrp="1"/>
          </p:cNvSpPr>
          <p:nvPr>
            <p:ph sz="quarter" idx="13"/>
          </p:nvPr>
        </p:nvSpPr>
        <p:spPr>
          <a:xfrm>
            <a:off x="323528" y="2357430"/>
            <a:ext cx="8463314" cy="4023898"/>
          </a:xfrm>
        </p:spPr>
        <p:txBody>
          <a:bodyPr>
            <a:normAutofit fontScale="85000" lnSpcReduction="20000"/>
          </a:bodyPr>
          <a:lstStyle/>
          <a:p>
            <a:endParaRPr lang="ru-RU" b="1" dirty="0" smtClean="0"/>
          </a:p>
          <a:p>
            <a:r>
              <a:rPr lang="ru-RU" b="1" dirty="0" smtClean="0"/>
              <a:t>Прокуратура</a:t>
            </a:r>
          </a:p>
          <a:p>
            <a:r>
              <a:rPr lang="ru-RU" b="1" dirty="0" smtClean="0"/>
              <a:t>Федеральная антимонопольная служба </a:t>
            </a:r>
          </a:p>
          <a:p>
            <a:r>
              <a:rPr lang="ru-RU" dirty="0" smtClean="0"/>
              <a:t>Департамент контрольно-ревизионной деятельности и аудита </a:t>
            </a:r>
            <a:r>
              <a:rPr lang="ru-RU" dirty="0" err="1" smtClean="0"/>
              <a:t>Минобрнауки</a:t>
            </a:r>
            <a:r>
              <a:rPr lang="ru-RU" dirty="0" smtClean="0"/>
              <a:t> РФ </a:t>
            </a:r>
            <a:r>
              <a:rPr lang="ru-RU" b="1" dirty="0" smtClean="0"/>
              <a:t>(ведомственный контроль)</a:t>
            </a:r>
          </a:p>
          <a:p>
            <a:pPr>
              <a:buNone/>
            </a:pPr>
            <a:r>
              <a:rPr lang="ru-RU" dirty="0" smtClean="0"/>
              <a:t>-</a:t>
            </a:r>
            <a:r>
              <a:rPr lang="ru-RU" b="1" dirty="0" smtClean="0"/>
              <a:t> </a:t>
            </a:r>
            <a:r>
              <a:rPr lang="ru-RU" dirty="0" smtClean="0"/>
              <a:t>Типовое положение о закупках с 01.01.2019 г.</a:t>
            </a:r>
          </a:p>
          <a:p>
            <a:pPr>
              <a:buNone/>
            </a:pPr>
            <a:r>
              <a:rPr lang="ru-RU" dirty="0" smtClean="0"/>
              <a:t>- Проверки не чаще чем 1 раз в год и не реже чем 1 раз в три года</a:t>
            </a:r>
          </a:p>
          <a:p>
            <a:pPr>
              <a:buNone/>
            </a:pPr>
            <a:r>
              <a:rPr lang="ru-RU" dirty="0" smtClean="0"/>
              <a:t>- Последняя проверка в 2016 г.</a:t>
            </a:r>
          </a:p>
          <a:p>
            <a:pPr marL="45720" indent="0">
              <a:buNone/>
            </a:pPr>
            <a:endParaRPr lang="ru-RU" dirty="0" smtClean="0"/>
          </a:p>
          <a:p>
            <a:pPr marL="45720" indent="0">
              <a:buNone/>
            </a:pPr>
            <a:r>
              <a:rPr lang="ru-RU" dirty="0" smtClean="0"/>
              <a:t>Наиболее пристально проверяют учреждения:</a:t>
            </a:r>
          </a:p>
          <a:p>
            <a:pPr lvl="0"/>
            <a:r>
              <a:rPr lang="ru-RU" dirty="0" smtClean="0"/>
              <a:t>у которых большое количество обоснованных жалоб, </a:t>
            </a:r>
          </a:p>
          <a:p>
            <a:pPr lvl="0"/>
            <a:r>
              <a:rPr lang="ru-RU" dirty="0" smtClean="0"/>
              <a:t> у которых высокий процент закупок у ЕП (неконкурентных)</a:t>
            </a:r>
          </a:p>
          <a:p>
            <a:pPr>
              <a:buNone/>
            </a:pPr>
            <a:endParaRPr lang="ru-RU" b="1" dirty="0" smtClean="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02611" y="332656"/>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68675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324" y="380765"/>
            <a:ext cx="6512511" cy="1143000"/>
          </a:xfrm>
        </p:spPr>
        <p:txBody>
          <a:bodyPr/>
          <a:lstStyle/>
          <a:p>
            <a:r>
              <a:rPr lang="ru-RU" sz="3600" dirty="0" smtClean="0"/>
              <a:t>Неконкурентные закупки в СамГТУ </a:t>
            </a:r>
            <a:endParaRPr lang="ru-RU" sz="3600" dirty="0"/>
          </a:p>
        </p:txBody>
      </p:sp>
      <p:graphicFrame>
        <p:nvGraphicFramePr>
          <p:cNvPr id="5" name="Объект 4"/>
          <p:cNvGraphicFramePr>
            <a:graphicFrameLocks noGrp="1"/>
          </p:cNvGraphicFramePr>
          <p:nvPr>
            <p:ph sz="quarter" idx="13"/>
            <p:extLst>
              <p:ext uri="{D42A27DB-BD31-4B8C-83A1-F6EECF244321}">
                <p14:modId xmlns="" xmlns:p14="http://schemas.microsoft.com/office/powerpoint/2010/main" val="911838538"/>
              </p:ext>
            </p:extLst>
          </p:nvPr>
        </p:nvGraphicFramePr>
        <p:xfrm>
          <a:off x="1295400" y="1557338"/>
          <a:ext cx="7524750" cy="4895850"/>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22637" y="379175"/>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779053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324" y="380789"/>
            <a:ext cx="6512511" cy="1143000"/>
          </a:xfrm>
        </p:spPr>
        <p:txBody>
          <a:bodyPr/>
          <a:lstStyle/>
          <a:p>
            <a:r>
              <a:rPr lang="ru-RU" sz="3000" dirty="0" smtClean="0"/>
              <a:t>Конкурентные и неконкурентные закупки</a:t>
            </a:r>
            <a:endParaRPr lang="ru-RU" sz="3000" dirty="0"/>
          </a:p>
        </p:txBody>
      </p:sp>
      <p:sp>
        <p:nvSpPr>
          <p:cNvPr id="3" name="Объект 2"/>
          <p:cNvSpPr>
            <a:spLocks noGrp="1"/>
          </p:cNvSpPr>
          <p:nvPr>
            <p:ph sz="quarter" idx="13"/>
          </p:nvPr>
        </p:nvSpPr>
        <p:spPr>
          <a:xfrm>
            <a:off x="827584" y="1844824"/>
            <a:ext cx="7920880" cy="4392488"/>
          </a:xfrm>
        </p:spPr>
        <p:txBody>
          <a:bodyPr>
            <a:normAutofit fontScale="92500" lnSpcReduction="10000"/>
          </a:bodyPr>
          <a:lstStyle/>
          <a:p>
            <a:pPr>
              <a:buNone/>
            </a:pPr>
            <a:r>
              <a:rPr lang="ru-RU" b="1" dirty="0" smtClean="0"/>
              <a:t>Конкурентные закупки осуществляются путем проведения торгов:</a:t>
            </a:r>
          </a:p>
          <a:p>
            <a:r>
              <a:rPr lang="ru-RU" dirty="0" smtClean="0"/>
              <a:t>1) конкурс;</a:t>
            </a:r>
          </a:p>
          <a:p>
            <a:r>
              <a:rPr lang="ru-RU" dirty="0" smtClean="0"/>
              <a:t>2) аукцион;</a:t>
            </a:r>
          </a:p>
          <a:p>
            <a:r>
              <a:rPr lang="ru-RU" dirty="0" smtClean="0"/>
              <a:t>3) запрос котировок;</a:t>
            </a:r>
          </a:p>
          <a:p>
            <a:r>
              <a:rPr lang="ru-RU" dirty="0" smtClean="0"/>
              <a:t>4) запрос предложений;</a:t>
            </a:r>
          </a:p>
          <a:p>
            <a:r>
              <a:rPr lang="ru-RU" dirty="0" smtClean="0"/>
              <a:t>5) конкурентный отбор.</a:t>
            </a:r>
          </a:p>
          <a:p>
            <a:pPr>
              <a:buNone/>
            </a:pPr>
            <a:r>
              <a:rPr lang="ru-RU" b="1" dirty="0" smtClean="0"/>
              <a:t>Неконкурентные закупки  осуществляются путем проведения:</a:t>
            </a:r>
          </a:p>
          <a:p>
            <a:r>
              <a:rPr lang="ru-RU" dirty="0" smtClean="0"/>
              <a:t>1) запроса оферт (223-ФЗ);</a:t>
            </a:r>
          </a:p>
          <a:p>
            <a:r>
              <a:rPr lang="ru-RU" dirty="0" smtClean="0"/>
              <a:t>2) закупки у единственного поставщика (подрядчика, исполнителя).</a:t>
            </a:r>
          </a:p>
          <a:p>
            <a:endParaRPr lang="ru-RU"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2637" y="348134"/>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86305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324" y="380789"/>
            <a:ext cx="6512511" cy="1143000"/>
          </a:xfrm>
        </p:spPr>
        <p:txBody>
          <a:bodyPr/>
          <a:lstStyle/>
          <a:p>
            <a:r>
              <a:rPr lang="ru-RU" dirty="0"/>
              <a:t>Электронизация закупок</a:t>
            </a:r>
          </a:p>
        </p:txBody>
      </p:sp>
      <p:sp>
        <p:nvSpPr>
          <p:cNvPr id="3" name="Объект 2"/>
          <p:cNvSpPr>
            <a:spLocks noGrp="1"/>
          </p:cNvSpPr>
          <p:nvPr>
            <p:ph sz="quarter" idx="13"/>
          </p:nvPr>
        </p:nvSpPr>
        <p:spPr>
          <a:xfrm>
            <a:off x="827584" y="1844824"/>
            <a:ext cx="7920880" cy="4392488"/>
          </a:xfrm>
        </p:spPr>
        <p:txBody>
          <a:bodyPr>
            <a:normAutofit fontScale="92500" lnSpcReduction="10000"/>
          </a:bodyPr>
          <a:lstStyle/>
          <a:p>
            <a:r>
              <a:rPr lang="ru-RU" dirty="0" smtClean="0"/>
              <a:t>С 01.10.2018 в электронной форме проводятся закупки </a:t>
            </a:r>
            <a:r>
              <a:rPr lang="ru-RU" dirty="0"/>
              <a:t>для СМП и по отдельному перечню за счет средств ПДД</a:t>
            </a:r>
          </a:p>
          <a:p>
            <a:pPr marL="45720" indent="0">
              <a:buNone/>
            </a:pPr>
            <a:r>
              <a:rPr lang="ru-RU" dirty="0"/>
              <a:t>Ч.1, 2 статьи 7.32.3 КоАП</a:t>
            </a:r>
          </a:p>
          <a:p>
            <a:pPr marL="45720" indent="0">
              <a:buNone/>
            </a:pPr>
            <a:r>
              <a:rPr lang="ru-RU" dirty="0"/>
              <a:t>Штраф от 10 до 30 тысяч рублей на должностных лиц, с третьего нарушения от 40 до 50 тысяч рублей или дисквалификация от 6 месяцев до 1 года; от 100 до 300 тысяч рублей на юридических лиц</a:t>
            </a:r>
          </a:p>
          <a:p>
            <a:r>
              <a:rPr lang="ru-RU" dirty="0"/>
              <a:t>С </a:t>
            </a:r>
            <a:r>
              <a:rPr lang="ru-RU" dirty="0" smtClean="0"/>
              <a:t>01.01.2019 </a:t>
            </a:r>
            <a:r>
              <a:rPr lang="ru-RU" dirty="0"/>
              <a:t>в электронной форме проводятся </a:t>
            </a:r>
            <a:r>
              <a:rPr lang="ru-RU" dirty="0" smtClean="0"/>
              <a:t>все закупки </a:t>
            </a:r>
            <a:r>
              <a:rPr lang="ru-RU" dirty="0"/>
              <a:t>за счет средств субсидии на выполнение государственного задания</a:t>
            </a:r>
          </a:p>
          <a:p>
            <a:pPr marL="45720" indent="0">
              <a:buNone/>
            </a:pPr>
            <a:r>
              <a:rPr lang="ru-RU" dirty="0"/>
              <a:t>Ч.1 статьи 7.29 КоАП, ч.2 статьи 7.32.4 КоАП </a:t>
            </a:r>
          </a:p>
          <a:p>
            <a:pPr marL="45720" indent="0">
              <a:buNone/>
            </a:pPr>
            <a:r>
              <a:rPr lang="ru-RU" dirty="0"/>
              <a:t>Штраф от 30 до 50 тысяч рублей на должностных лиц, от 50 до 100 тысяч рублей на юридических лиц</a:t>
            </a:r>
          </a:p>
          <a:p>
            <a:endParaRPr lang="ru-RU"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2637" y="348134"/>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8630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324" y="380789"/>
            <a:ext cx="6512511" cy="1143000"/>
          </a:xfrm>
        </p:spPr>
        <p:txBody>
          <a:bodyPr/>
          <a:lstStyle/>
          <a:p>
            <a:r>
              <a:rPr lang="ru-RU" sz="3000" dirty="0" smtClean="0"/>
              <a:t>Конкурентные и неконкурентные закупки</a:t>
            </a:r>
            <a:endParaRPr lang="ru-RU" sz="3000" dirty="0"/>
          </a:p>
        </p:txBody>
      </p:sp>
      <p:sp>
        <p:nvSpPr>
          <p:cNvPr id="3" name="Объект 2"/>
          <p:cNvSpPr>
            <a:spLocks noGrp="1"/>
          </p:cNvSpPr>
          <p:nvPr>
            <p:ph sz="quarter" idx="13"/>
          </p:nvPr>
        </p:nvSpPr>
        <p:spPr>
          <a:xfrm>
            <a:off x="827584" y="1643050"/>
            <a:ext cx="7920880" cy="4594262"/>
          </a:xfrm>
        </p:spPr>
        <p:txBody>
          <a:bodyPr>
            <a:normAutofit fontScale="55000" lnSpcReduction="20000"/>
          </a:bodyPr>
          <a:lstStyle/>
          <a:p>
            <a:pPr>
              <a:buNone/>
            </a:pPr>
            <a:r>
              <a:rPr lang="ru-RU" b="1" dirty="0" smtClean="0"/>
              <a:t>При описании предмета конкурентной закупки заказчик должен руководствоваться следующими правилами:</a:t>
            </a:r>
          </a:p>
          <a:p>
            <a:pPr>
              <a:buNone/>
            </a:pPr>
            <a:endParaRPr lang="ru-RU" b="1" dirty="0" smtClean="0"/>
          </a:p>
          <a:p>
            <a:pPr algn="just"/>
            <a:r>
              <a:rPr lang="ru-RU" dirty="0" smtClean="0"/>
              <a:t>1) в описании предмета закупки указываются функциональные характеристики (потребительские свойства), технические и качественные характеристики, а также эксплуатационные характеристики (при необходимости) предмета закупки;</a:t>
            </a:r>
          </a:p>
          <a:p>
            <a:pPr algn="just"/>
            <a:r>
              <a:rPr lang="ru-RU" dirty="0" smtClean="0"/>
              <a:t>2) в описание предмета закупки </a:t>
            </a:r>
            <a:r>
              <a:rPr lang="ru-RU" b="1" dirty="0" smtClean="0"/>
              <a:t>не должны включаться требования или указания в отношении товарных знаков, </a:t>
            </a:r>
            <a:r>
              <a:rPr lang="ru-RU" dirty="0" smtClean="0"/>
              <a:t>знаков обслуживания, фирменных наименований, патентов, полезных моделей, промышленных образцов, наименование страны происхождения товара, требования к товарам, информации, работам, услугам </a:t>
            </a:r>
            <a:r>
              <a:rPr lang="ru-RU" b="1" dirty="0" smtClean="0"/>
              <a:t>при условии, что такие требования влекут за собой необоснованное ограничение количества участников закупки, </a:t>
            </a:r>
            <a:r>
              <a:rPr lang="ru-RU" i="1" dirty="0" smtClean="0"/>
              <a:t>за исключением случаев, если не имеется другого способа, обеспечивающего более точное и четкое описание указанных характеристик предмета закупки;</a:t>
            </a:r>
          </a:p>
          <a:p>
            <a:pPr algn="just"/>
            <a:r>
              <a:rPr lang="ru-RU" dirty="0" smtClean="0"/>
              <a:t>3) в случае использования в описании предмета закупки указания на товарный знак необходимо использовать слова </a:t>
            </a:r>
            <a:r>
              <a:rPr lang="ru-RU" b="1" i="1" dirty="0" smtClean="0"/>
              <a:t>"(или эквивалент)", за исключением случаев</a:t>
            </a:r>
            <a:r>
              <a:rPr lang="ru-RU" dirty="0" smtClean="0"/>
              <a:t>:</a:t>
            </a:r>
          </a:p>
          <a:p>
            <a:pPr algn="just">
              <a:buNone/>
            </a:pPr>
            <a:r>
              <a:rPr lang="ru-RU" dirty="0" smtClean="0"/>
              <a:t>а) </a:t>
            </a:r>
            <a:r>
              <a:rPr lang="ru-RU" b="1" dirty="0" smtClean="0"/>
              <a:t>несовместимости</a:t>
            </a:r>
            <a:r>
              <a:rPr lang="ru-RU" dirty="0" smtClean="0"/>
              <a:t> товаров, на которых размещаются другие товарные знаки, и </a:t>
            </a:r>
            <a:r>
              <a:rPr lang="ru-RU" b="1" dirty="0" smtClean="0"/>
              <a:t>необходимости обеспечения взаимодействия </a:t>
            </a:r>
            <a:r>
              <a:rPr lang="ru-RU" dirty="0" smtClean="0"/>
              <a:t>таких товаров с товарами, используемыми заказчиком;</a:t>
            </a:r>
          </a:p>
          <a:p>
            <a:pPr algn="just">
              <a:buNone/>
            </a:pPr>
            <a:r>
              <a:rPr lang="ru-RU" dirty="0" smtClean="0"/>
              <a:t>б) </a:t>
            </a:r>
            <a:r>
              <a:rPr lang="ru-RU" b="1" dirty="0" smtClean="0"/>
              <a:t>закупок запасных частей и расходных материалов к машинам и оборудованию</a:t>
            </a:r>
            <a:r>
              <a:rPr lang="ru-RU" dirty="0" smtClean="0"/>
              <a:t>, используемым заказчиком, в соответствии с технической документацией на указанные машины и оборудование;</a:t>
            </a:r>
          </a:p>
          <a:p>
            <a:pPr algn="just">
              <a:buNone/>
            </a:pPr>
            <a:r>
              <a:rPr lang="ru-RU" dirty="0" smtClean="0"/>
              <a:t>в) </a:t>
            </a:r>
            <a:r>
              <a:rPr lang="ru-RU" b="1" dirty="0" smtClean="0"/>
              <a:t>закупок товаров, необходимых для исполнения государственного или муниципального контракта</a:t>
            </a:r>
            <a:r>
              <a:rPr lang="ru-RU" dirty="0" smtClean="0"/>
              <a:t>;</a:t>
            </a:r>
          </a:p>
          <a:p>
            <a:pPr algn="just">
              <a:buNone/>
            </a:pPr>
            <a:r>
              <a:rPr lang="ru-RU" dirty="0" smtClean="0"/>
              <a:t>г) закупок с указанием конкретных товарных знаков, знаков обслуживания, патентов, полезных моделей, промышленных образцов, места происхождения товара, изготовителя товара, </a:t>
            </a:r>
            <a:r>
              <a:rPr lang="ru-RU" b="1" dirty="0" smtClean="0"/>
              <a:t>если это предусмотрено условиями договоров юридических лиц</a:t>
            </a:r>
            <a:r>
              <a:rPr lang="ru-RU" dirty="0" smtClean="0"/>
              <a:t>, в целях исполнения этими юридическими лицами обязательств по заключенным договорам с юридическими лицами, в том числе иностранными юридическими лицами.</a:t>
            </a:r>
          </a:p>
          <a:p>
            <a:endParaRPr lang="ru-RU"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2637" y="348134"/>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86305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324" y="380789"/>
            <a:ext cx="6512511" cy="1143000"/>
          </a:xfrm>
        </p:spPr>
        <p:txBody>
          <a:bodyPr/>
          <a:lstStyle/>
          <a:p>
            <a:r>
              <a:rPr lang="ru-RU" sz="3000" dirty="0" smtClean="0"/>
              <a:t>Конкурентные и неконкурентные закупки</a:t>
            </a:r>
            <a:endParaRPr lang="ru-RU" sz="3000" dirty="0"/>
          </a:p>
        </p:txBody>
      </p:sp>
      <p:sp>
        <p:nvSpPr>
          <p:cNvPr id="3" name="Объект 2"/>
          <p:cNvSpPr>
            <a:spLocks noGrp="1"/>
          </p:cNvSpPr>
          <p:nvPr>
            <p:ph sz="quarter" idx="13"/>
          </p:nvPr>
        </p:nvSpPr>
        <p:spPr>
          <a:xfrm>
            <a:off x="827584" y="1643050"/>
            <a:ext cx="7920880" cy="5000660"/>
          </a:xfrm>
        </p:spPr>
        <p:txBody>
          <a:bodyPr>
            <a:noAutofit/>
          </a:bodyPr>
          <a:lstStyle/>
          <a:p>
            <a:r>
              <a:rPr lang="ru-RU" sz="1250" b="1" dirty="0" smtClean="0"/>
              <a:t>Запрос оферт - </a:t>
            </a:r>
            <a:r>
              <a:rPr lang="ru-RU" sz="1250" dirty="0" smtClean="0"/>
              <a:t>это неконкурентный способ закупки, при котором описание предмета закупки может содержать указание на конкретный товарный знак без приписки «или эквивалент» и который может проводиться в «бумажной» форме.</a:t>
            </a:r>
          </a:p>
          <a:p>
            <a:pPr>
              <a:buNone/>
            </a:pPr>
            <a:r>
              <a:rPr lang="ru-RU" sz="1250" b="1" dirty="0" smtClean="0"/>
              <a:t>Заказчик вправе провести запрос оферт в следующих случаях:</a:t>
            </a:r>
          </a:p>
          <a:p>
            <a:r>
              <a:rPr lang="ru-RU" sz="1250" dirty="0" smtClean="0"/>
              <a:t>1) закупки товаров, в том числе товаров, требуемых для выполнения работ, оказания услуг, необходимых для обеспечения стандартизации (унификации) (</a:t>
            </a:r>
            <a:r>
              <a:rPr lang="ru-RU" sz="1250" b="1" dirty="0" smtClean="0"/>
              <a:t>Обязательно обоснование!</a:t>
            </a:r>
            <a:r>
              <a:rPr lang="ru-RU" sz="1250" dirty="0" smtClean="0"/>
              <a:t>);</a:t>
            </a:r>
          </a:p>
          <a:p>
            <a:r>
              <a:rPr lang="ru-RU" sz="1250" dirty="0" smtClean="0"/>
              <a:t>2) закупки товаров, обеспечивающих безопасность работников Заказчика, студентов, аспирантов, ординаторов Заказчика. </a:t>
            </a:r>
            <a:r>
              <a:rPr lang="ru-RU" sz="1250" i="1" dirty="0" smtClean="0"/>
              <a:t>Перечень таких товаров определяется распорядительными документами Заказчика, которые размещаются вместе с соответствующей документацией о закупке</a:t>
            </a:r>
            <a:r>
              <a:rPr lang="ru-RU" sz="1250" dirty="0" smtClean="0"/>
              <a:t>;</a:t>
            </a:r>
          </a:p>
          <a:p>
            <a:r>
              <a:rPr lang="ru-RU" sz="1250" dirty="0" smtClean="0"/>
              <a:t>3) закупки товаров для последующей перепродажи;</a:t>
            </a:r>
          </a:p>
          <a:p>
            <a:r>
              <a:rPr lang="ru-RU" sz="1250" dirty="0" smtClean="0"/>
              <a:t>4) закупки товаров, работ, услуг, осуществляемых Заказчиком за счет грантов, передаваемых безвозмездно и безвозвратно гражданами и юридическими лицами, в том числе иностранными гражданами </a:t>
            </a:r>
            <a:br>
              <a:rPr lang="ru-RU" sz="1250" dirty="0" smtClean="0"/>
            </a:br>
            <a:r>
              <a:rPr lang="ru-RU" sz="1250" dirty="0" smtClean="0"/>
              <a:t>и иностранными юридическими лицами, а также международными организациями, субсидий (грантов), предоставляемых на конкурсной основе из соответствующих бюджетов бюджетной системы Российской Федерации, если условиями, определенными </a:t>
            </a:r>
            <a:r>
              <a:rPr lang="ru-RU" sz="1250" dirty="0" err="1" smtClean="0"/>
              <a:t>грантодателями</a:t>
            </a:r>
            <a:r>
              <a:rPr lang="ru-RU" sz="1250" dirty="0" smtClean="0"/>
              <a:t>, не установлено иное;</a:t>
            </a:r>
          </a:p>
          <a:p>
            <a:r>
              <a:rPr lang="ru-RU" sz="1250" dirty="0" smtClean="0"/>
              <a:t>5) закупки товаров, работ, услуг за счет целевых пожертвований;</a:t>
            </a:r>
          </a:p>
          <a:p>
            <a:r>
              <a:rPr lang="ru-RU" sz="1250" dirty="0" smtClean="0"/>
              <a:t>6) закупки пищевых продуктов для комбинатов питания Заказчика;</a:t>
            </a:r>
          </a:p>
          <a:p>
            <a:r>
              <a:rPr lang="ru-RU" sz="1250" dirty="0" smtClean="0"/>
              <a:t>7) закупки веществ химических и продуктов химических, веществ лекарственных и материалов, применяемых в медицинских целях. </a:t>
            </a:r>
          </a:p>
          <a:p>
            <a:endParaRPr lang="ru-RU" sz="1100"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2637" y="348134"/>
            <a:ext cx="1944687"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86305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971</TotalTime>
  <Words>1175</Words>
  <Application>Microsoft Office PowerPoint</Application>
  <PresentationFormat>Экран (4:3)</PresentationFormat>
  <Paragraphs>148</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Воздушный поток</vt:lpstr>
      <vt:lpstr>«Осуществление закупок в бюджетном учреждении, подведомственном Министерству высшего образования и науки Российской Федерации»  29 ноября 2018 г</vt:lpstr>
      <vt:lpstr>«Законодательное регулирование осуществления закупок в бюджетном учреждении»</vt:lpstr>
      <vt:lpstr>Законодательное регулирование осуществления закупок в бюджетном учреждении </vt:lpstr>
      <vt:lpstr>Контроль за осуществлением закупок в бюджетном учреждении </vt:lpstr>
      <vt:lpstr>Неконкурентные закупки в СамГТУ </vt:lpstr>
      <vt:lpstr>Конкурентные и неконкурентные закупки</vt:lpstr>
      <vt:lpstr>Электронизация закупок</vt:lpstr>
      <vt:lpstr>Конкурентные и неконкурентные закупки</vt:lpstr>
      <vt:lpstr>Конкурентные и неконкурентные закупки</vt:lpstr>
      <vt:lpstr>Конкурентные и неконкурентные закупки</vt:lpstr>
      <vt:lpstr>Конкурентные и неконкурентные закупки</vt:lpstr>
      <vt:lpstr>Конкурентные и неконкурентные закупки</vt:lpstr>
      <vt:lpstr>Конкурентные и неконкурентные закупки</vt:lpstr>
      <vt:lpstr>Конкурентные и неконкурентные закупки</vt:lpstr>
      <vt:lpstr>Конкурентные и неконкурентные закупки</vt:lpstr>
      <vt:lpstr>Дробление закупок</vt:lpstr>
      <vt:lpstr>Дробление закупок</vt:lpstr>
      <vt:lpstr>Обоснование цены договора</vt:lpstr>
      <vt:lpstr>Запрос о предоставлении коммерческих предложений</vt:lpstr>
      <vt:lpstr>Запрос о предоставлении коммерческих предложений (образец)</vt:lpstr>
      <vt:lpstr>Обоснование цены договора</vt:lpstr>
      <vt:lpstr>Спасибо за внимание!</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Порядок заключения договоров</dc:title>
  <dc:creator>Персии Принц</dc:creator>
  <cp:lastModifiedBy>user</cp:lastModifiedBy>
  <cp:revision>47</cp:revision>
  <dcterms:created xsi:type="dcterms:W3CDTF">2018-05-21T07:51:51Z</dcterms:created>
  <dcterms:modified xsi:type="dcterms:W3CDTF">2018-11-29T05:14:39Z</dcterms:modified>
</cp:coreProperties>
</file>